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3.xml" ContentType="application/vnd.openxmlformats-officedocument.themeOverr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488" r:id="rId3"/>
    <p:sldId id="486" r:id="rId4"/>
    <p:sldId id="498" r:id="rId5"/>
    <p:sldId id="321" r:id="rId6"/>
    <p:sldId id="499" r:id="rId7"/>
    <p:sldId id="494" r:id="rId8"/>
    <p:sldId id="459" r:id="rId9"/>
    <p:sldId id="495" r:id="rId10"/>
    <p:sldId id="497" r:id="rId11"/>
    <p:sldId id="496" r:id="rId12"/>
    <p:sldId id="480" r:id="rId13"/>
    <p:sldId id="466" r:id="rId14"/>
    <p:sldId id="323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EF1B2-30EA-40FB-8786-590AAA2F81F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1_2" csCatId="accent1" phldr="1"/>
      <dgm:spPr/>
      <dgm:t>
        <a:bodyPr/>
        <a:lstStyle/>
        <a:p>
          <a:endParaRPr lang="en-US"/>
        </a:p>
      </dgm:t>
    </dgm:pt>
    <dgm:pt modelId="{98649238-993C-4EEA-B954-37BD00529B7B}">
      <dgm:prSet custT="1"/>
      <dgm:spPr/>
      <dgm:t>
        <a:bodyPr/>
        <a:lstStyle/>
        <a:p>
          <a:r>
            <a:rPr lang="tr-TR" sz="2400" dirty="0"/>
            <a:t>Sayın Müşterimiz, Arçelik'ten SİZE ÖZEL ürünlerde geçerli kampanyanız telefon numaranıza tanımlanmıştır. Kampanyalı ürün detayları için </a:t>
          </a:r>
          <a:r>
            <a:rPr lang="tr-TR" sz="2400" b="1" i="1" u="sng" dirty="0"/>
            <a:t>kampanya linkini</a:t>
          </a:r>
          <a:r>
            <a:rPr lang="tr-TR" sz="2400" dirty="0"/>
            <a:t> inceleyebilir ya da mağazalarımızı ziyaret edebilirsiniz. </a:t>
          </a:r>
          <a:endParaRPr lang="en-US" sz="2400" dirty="0"/>
        </a:p>
      </dgm:t>
    </dgm:pt>
    <dgm:pt modelId="{64E9B97B-1403-4D22-B1EC-2892E80914B0}" type="parTrans" cxnId="{922D40D4-A92F-43A4-8753-67FBC8BD86B8}">
      <dgm:prSet/>
      <dgm:spPr/>
      <dgm:t>
        <a:bodyPr/>
        <a:lstStyle/>
        <a:p>
          <a:endParaRPr lang="en-US" sz="2400"/>
        </a:p>
      </dgm:t>
    </dgm:pt>
    <dgm:pt modelId="{C1168345-B545-4F13-8557-F98E97500209}" type="sibTrans" cxnId="{922D40D4-A92F-43A4-8753-67FBC8BD86B8}">
      <dgm:prSet/>
      <dgm:spPr/>
      <dgm:t>
        <a:bodyPr/>
        <a:lstStyle/>
        <a:p>
          <a:endParaRPr lang="en-US" sz="2400"/>
        </a:p>
      </dgm:t>
    </dgm:pt>
    <dgm:pt modelId="{F1CC0149-CB88-4CB8-A3CB-862ADCDDC906}">
      <dgm:prSet custT="1"/>
      <dgm:spPr/>
      <dgm:t>
        <a:bodyPr/>
        <a:lstStyle/>
        <a:p>
          <a:r>
            <a:rPr lang="tr-TR" sz="2400" dirty="0"/>
            <a:t>Sayın Müşterimiz, Beko’dan SİZE ÖZEL ürünlerde geçerli kampanyanız telefon numaranıza tanımlanmıştır. Kampanyalı ürün detayları için </a:t>
          </a:r>
          <a:r>
            <a:rPr lang="tr-TR" sz="2400" b="1" i="1" u="sng" dirty="0"/>
            <a:t>kampanya linkini</a:t>
          </a:r>
          <a:r>
            <a:rPr lang="tr-TR" sz="2400" dirty="0"/>
            <a:t> inceleyebilir ya da mağazalarımızı ziyaret edebilirsiniz. </a:t>
          </a:r>
          <a:endParaRPr lang="en-US" sz="2400" dirty="0"/>
        </a:p>
      </dgm:t>
    </dgm:pt>
    <dgm:pt modelId="{6C607499-A715-471D-BB8D-D50C3962F810}" type="parTrans" cxnId="{EF8F0D2A-6966-4941-B7A5-C57CE3010C34}">
      <dgm:prSet/>
      <dgm:spPr/>
      <dgm:t>
        <a:bodyPr/>
        <a:lstStyle/>
        <a:p>
          <a:endParaRPr lang="en-US" sz="2400"/>
        </a:p>
      </dgm:t>
    </dgm:pt>
    <dgm:pt modelId="{E46C8352-CDDA-4B25-84AB-F76B0A8A3B30}" type="sibTrans" cxnId="{EF8F0D2A-6966-4941-B7A5-C57CE3010C34}">
      <dgm:prSet/>
      <dgm:spPr/>
      <dgm:t>
        <a:bodyPr/>
        <a:lstStyle/>
        <a:p>
          <a:endParaRPr lang="en-US" sz="2400"/>
        </a:p>
      </dgm:t>
    </dgm:pt>
    <dgm:pt modelId="{944FD8D8-4ACB-48A6-AEF7-FB5A2431DA72}" type="pres">
      <dgm:prSet presAssocID="{6C2EF1B2-30EA-40FB-8786-590AAA2F81F8}" presName="root" presStyleCnt="0">
        <dgm:presLayoutVars>
          <dgm:dir/>
          <dgm:resizeHandles val="exact"/>
        </dgm:presLayoutVars>
      </dgm:prSet>
      <dgm:spPr/>
    </dgm:pt>
    <dgm:pt modelId="{5712832C-91DB-4396-8566-7FBD2A1482BD}" type="pres">
      <dgm:prSet presAssocID="{98649238-993C-4EEA-B954-37BD00529B7B}" presName="compNode" presStyleCnt="0"/>
      <dgm:spPr/>
    </dgm:pt>
    <dgm:pt modelId="{494FEACF-1AE4-47C7-BE2E-6FF455E50696}" type="pres">
      <dgm:prSet presAssocID="{98649238-993C-4EEA-B954-37BD00529B7B}" presName="bgRect" presStyleLbl="bgShp" presStyleIdx="0" presStyleCnt="2"/>
      <dgm:spPr>
        <a:solidFill>
          <a:schemeClr val="bg2">
            <a:lumMod val="75000"/>
          </a:schemeClr>
        </a:solidFill>
      </dgm:spPr>
    </dgm:pt>
    <dgm:pt modelId="{4FD90D7C-9B3B-4210-AC25-4CD4B6F3F0AD}" type="pres">
      <dgm:prSet presAssocID="{98649238-993C-4EEA-B954-37BD00529B7B}" presName="iconRect" presStyleLbl="node1" presStyleIdx="0" presStyleCnt="2" custScaleX="110000" custScaleY="1331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</dgm:spPr>
    </dgm:pt>
    <dgm:pt modelId="{F1099898-9C5C-45D3-9D88-88444D11D8F8}" type="pres">
      <dgm:prSet presAssocID="{98649238-993C-4EEA-B954-37BD00529B7B}" presName="spaceRect" presStyleCnt="0"/>
      <dgm:spPr/>
    </dgm:pt>
    <dgm:pt modelId="{30FF2E86-0E02-4C88-A837-12830846FB25}" type="pres">
      <dgm:prSet presAssocID="{98649238-993C-4EEA-B954-37BD00529B7B}" presName="parTx" presStyleLbl="revTx" presStyleIdx="0" presStyleCnt="2">
        <dgm:presLayoutVars>
          <dgm:chMax val="0"/>
          <dgm:chPref val="0"/>
        </dgm:presLayoutVars>
      </dgm:prSet>
      <dgm:spPr/>
    </dgm:pt>
    <dgm:pt modelId="{2758E660-33F2-46DC-B7DC-5795EE93D85F}" type="pres">
      <dgm:prSet presAssocID="{C1168345-B545-4F13-8557-F98E97500209}" presName="sibTrans" presStyleCnt="0"/>
      <dgm:spPr/>
    </dgm:pt>
    <dgm:pt modelId="{63723015-3E46-4B0E-A947-6ED4F7CB7AEB}" type="pres">
      <dgm:prSet presAssocID="{F1CC0149-CB88-4CB8-A3CB-862ADCDDC906}" presName="compNode" presStyleCnt="0"/>
      <dgm:spPr/>
    </dgm:pt>
    <dgm:pt modelId="{6D0B8A78-8C91-4634-BBDD-4BBA08122689}" type="pres">
      <dgm:prSet presAssocID="{F1CC0149-CB88-4CB8-A3CB-862ADCDDC906}" presName="bgRect" presStyleLbl="bgShp" presStyleIdx="1" presStyleCnt="2"/>
      <dgm:spPr>
        <a:solidFill>
          <a:schemeClr val="bg2">
            <a:lumMod val="75000"/>
          </a:schemeClr>
        </a:solidFill>
      </dgm:spPr>
    </dgm:pt>
    <dgm:pt modelId="{6D1960BC-6741-427E-A27D-36B9570FA253}" type="pres">
      <dgm:prSet presAssocID="{F1CC0149-CB88-4CB8-A3CB-862ADCDDC906}" presName="iconRect" presStyleLbl="node1" presStyleIdx="1" presStyleCnt="2" custScaleX="133100" custScaleY="1331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B8547E2B-946E-400A-823B-A30F732031E3}" type="pres">
      <dgm:prSet presAssocID="{F1CC0149-CB88-4CB8-A3CB-862ADCDDC906}" presName="spaceRect" presStyleCnt="0"/>
      <dgm:spPr/>
    </dgm:pt>
    <dgm:pt modelId="{53E14BF9-6590-4969-873E-18B1E10E9738}" type="pres">
      <dgm:prSet presAssocID="{F1CC0149-CB88-4CB8-A3CB-862ADCDDC90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F8F0D2A-6966-4941-B7A5-C57CE3010C34}" srcId="{6C2EF1B2-30EA-40FB-8786-590AAA2F81F8}" destId="{F1CC0149-CB88-4CB8-A3CB-862ADCDDC906}" srcOrd="1" destOrd="0" parTransId="{6C607499-A715-471D-BB8D-D50C3962F810}" sibTransId="{E46C8352-CDDA-4B25-84AB-F76B0A8A3B30}"/>
    <dgm:cxn modelId="{D8F6A643-08C7-468D-BD67-A2DA41EE35C9}" type="presOf" srcId="{6C2EF1B2-30EA-40FB-8786-590AAA2F81F8}" destId="{944FD8D8-4ACB-48A6-AEF7-FB5A2431DA72}" srcOrd="0" destOrd="0" presId="urn:microsoft.com/office/officeart/2018/2/layout/IconVerticalSolidList"/>
    <dgm:cxn modelId="{681941BD-5EC0-4CD7-9740-AB4664BA831E}" type="presOf" srcId="{98649238-993C-4EEA-B954-37BD00529B7B}" destId="{30FF2E86-0E02-4C88-A837-12830846FB25}" srcOrd="0" destOrd="0" presId="urn:microsoft.com/office/officeart/2018/2/layout/IconVerticalSolidList"/>
    <dgm:cxn modelId="{D42F8AD3-7A1D-4211-837A-6AAACFFC622C}" type="presOf" srcId="{F1CC0149-CB88-4CB8-A3CB-862ADCDDC906}" destId="{53E14BF9-6590-4969-873E-18B1E10E9738}" srcOrd="0" destOrd="0" presId="urn:microsoft.com/office/officeart/2018/2/layout/IconVerticalSolidList"/>
    <dgm:cxn modelId="{922D40D4-A92F-43A4-8753-67FBC8BD86B8}" srcId="{6C2EF1B2-30EA-40FB-8786-590AAA2F81F8}" destId="{98649238-993C-4EEA-B954-37BD00529B7B}" srcOrd="0" destOrd="0" parTransId="{64E9B97B-1403-4D22-B1EC-2892E80914B0}" sibTransId="{C1168345-B545-4F13-8557-F98E97500209}"/>
    <dgm:cxn modelId="{41B41D94-D762-428C-83B4-8EC77F7A754A}" type="presParOf" srcId="{944FD8D8-4ACB-48A6-AEF7-FB5A2431DA72}" destId="{5712832C-91DB-4396-8566-7FBD2A1482BD}" srcOrd="0" destOrd="0" presId="urn:microsoft.com/office/officeart/2018/2/layout/IconVerticalSolidList"/>
    <dgm:cxn modelId="{1C52FF1E-AF03-4D4F-BD1C-B261443608B3}" type="presParOf" srcId="{5712832C-91DB-4396-8566-7FBD2A1482BD}" destId="{494FEACF-1AE4-47C7-BE2E-6FF455E50696}" srcOrd="0" destOrd="0" presId="urn:microsoft.com/office/officeart/2018/2/layout/IconVerticalSolidList"/>
    <dgm:cxn modelId="{05D18D15-E967-4018-843F-DE69F3B0E892}" type="presParOf" srcId="{5712832C-91DB-4396-8566-7FBD2A1482BD}" destId="{4FD90D7C-9B3B-4210-AC25-4CD4B6F3F0AD}" srcOrd="1" destOrd="0" presId="urn:microsoft.com/office/officeart/2018/2/layout/IconVerticalSolidList"/>
    <dgm:cxn modelId="{F252A23D-DA42-4B4A-A5F2-E346CBF37764}" type="presParOf" srcId="{5712832C-91DB-4396-8566-7FBD2A1482BD}" destId="{F1099898-9C5C-45D3-9D88-88444D11D8F8}" srcOrd="2" destOrd="0" presId="urn:microsoft.com/office/officeart/2018/2/layout/IconVerticalSolidList"/>
    <dgm:cxn modelId="{688E1673-677C-4915-95CE-39A53DDD66D2}" type="presParOf" srcId="{5712832C-91DB-4396-8566-7FBD2A1482BD}" destId="{30FF2E86-0E02-4C88-A837-12830846FB25}" srcOrd="3" destOrd="0" presId="urn:microsoft.com/office/officeart/2018/2/layout/IconVerticalSolidList"/>
    <dgm:cxn modelId="{E5BF1F0D-FE57-4949-8A21-D550CA757164}" type="presParOf" srcId="{944FD8D8-4ACB-48A6-AEF7-FB5A2431DA72}" destId="{2758E660-33F2-46DC-B7DC-5795EE93D85F}" srcOrd="1" destOrd="0" presId="urn:microsoft.com/office/officeart/2018/2/layout/IconVerticalSolidList"/>
    <dgm:cxn modelId="{DAE51477-F07B-4836-860A-51DCF0E9B842}" type="presParOf" srcId="{944FD8D8-4ACB-48A6-AEF7-FB5A2431DA72}" destId="{63723015-3E46-4B0E-A947-6ED4F7CB7AEB}" srcOrd="2" destOrd="0" presId="urn:microsoft.com/office/officeart/2018/2/layout/IconVerticalSolidList"/>
    <dgm:cxn modelId="{AE9D9C36-FAF4-47A3-ACDF-6E9A214448BD}" type="presParOf" srcId="{63723015-3E46-4B0E-A947-6ED4F7CB7AEB}" destId="{6D0B8A78-8C91-4634-BBDD-4BBA08122689}" srcOrd="0" destOrd="0" presId="urn:microsoft.com/office/officeart/2018/2/layout/IconVerticalSolidList"/>
    <dgm:cxn modelId="{DFF0444F-6C7E-4FC9-82A7-5AED8F2D1804}" type="presParOf" srcId="{63723015-3E46-4B0E-A947-6ED4F7CB7AEB}" destId="{6D1960BC-6741-427E-A27D-36B9570FA253}" srcOrd="1" destOrd="0" presId="urn:microsoft.com/office/officeart/2018/2/layout/IconVerticalSolidList"/>
    <dgm:cxn modelId="{1220982E-D0E0-47A7-B091-BDC50FF113A0}" type="presParOf" srcId="{63723015-3E46-4B0E-A947-6ED4F7CB7AEB}" destId="{B8547E2B-946E-400A-823B-A30F732031E3}" srcOrd="2" destOrd="0" presId="urn:microsoft.com/office/officeart/2018/2/layout/IconVerticalSolidList"/>
    <dgm:cxn modelId="{4EE4F209-3D36-4C4C-BA47-0B23194A56B6}" type="presParOf" srcId="{63723015-3E46-4B0E-A947-6ED4F7CB7AEB}" destId="{53E14BF9-6590-4969-873E-18B1E10E97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2EF1B2-30EA-40FB-8786-590AAA2F81F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1_2" csCatId="accent1" phldr="1"/>
      <dgm:spPr/>
      <dgm:t>
        <a:bodyPr/>
        <a:lstStyle/>
        <a:p>
          <a:endParaRPr lang="en-US"/>
        </a:p>
      </dgm:t>
    </dgm:pt>
    <dgm:pt modelId="{98649238-993C-4EEA-B954-37BD00529B7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400" dirty="0">
              <a:solidFill>
                <a:schemeClr val="bg1"/>
              </a:solidFill>
            </a:rPr>
            <a:t>Kayıt formunu doldurduktan sonra kampanya, formda belirtilen müşteriye ait telefon numarasına tanımlanır. Arçelik &amp; Beko yetkili satıcılarında kampanyalı ürün satın alınırken, mağaza yetkilisi cep telefonu numarasını doğrulayarak indirimi sepete uygular.</a:t>
          </a:r>
          <a:endParaRPr lang="en-US" sz="2400" dirty="0">
            <a:solidFill>
              <a:schemeClr val="bg1"/>
            </a:solidFill>
          </a:endParaRPr>
        </a:p>
      </dgm:t>
    </dgm:pt>
    <dgm:pt modelId="{64E9B97B-1403-4D22-B1EC-2892E80914B0}" type="parTrans" cxnId="{922D40D4-A92F-43A4-8753-67FBC8BD86B8}">
      <dgm:prSet/>
      <dgm:spPr/>
      <dgm:t>
        <a:bodyPr/>
        <a:lstStyle/>
        <a:p>
          <a:endParaRPr lang="en-US" sz="2400"/>
        </a:p>
      </dgm:t>
    </dgm:pt>
    <dgm:pt modelId="{C1168345-B545-4F13-8557-F98E97500209}" type="sibTrans" cxnId="{922D40D4-A92F-43A4-8753-67FBC8BD86B8}">
      <dgm:prSet/>
      <dgm:spPr/>
      <dgm:t>
        <a:bodyPr/>
        <a:lstStyle/>
        <a:p>
          <a:endParaRPr lang="en-US" sz="2400"/>
        </a:p>
      </dgm:t>
    </dgm:pt>
    <dgm:pt modelId="{944FD8D8-4ACB-48A6-AEF7-FB5A2431DA72}" type="pres">
      <dgm:prSet presAssocID="{6C2EF1B2-30EA-40FB-8786-590AAA2F81F8}" presName="root" presStyleCnt="0">
        <dgm:presLayoutVars>
          <dgm:dir/>
          <dgm:resizeHandles val="exact"/>
        </dgm:presLayoutVars>
      </dgm:prSet>
      <dgm:spPr/>
    </dgm:pt>
    <dgm:pt modelId="{5712832C-91DB-4396-8566-7FBD2A1482BD}" type="pres">
      <dgm:prSet presAssocID="{98649238-993C-4EEA-B954-37BD00529B7B}" presName="compNode" presStyleCnt="0"/>
      <dgm:spPr/>
    </dgm:pt>
    <dgm:pt modelId="{494FEACF-1AE4-47C7-BE2E-6FF455E50696}" type="pres">
      <dgm:prSet presAssocID="{98649238-993C-4EEA-B954-37BD00529B7B}" presName="bgRect" presStyleLbl="bgShp" presStyleIdx="0" presStyleCnt="1"/>
      <dgm:spPr>
        <a:solidFill>
          <a:schemeClr val="bg2">
            <a:lumMod val="75000"/>
          </a:schemeClr>
        </a:solidFill>
      </dgm:spPr>
    </dgm:pt>
    <dgm:pt modelId="{4FD90D7C-9B3B-4210-AC25-4CD4B6F3F0AD}" type="pres">
      <dgm:prSet presAssocID="{98649238-993C-4EEA-B954-37BD00529B7B}" presName="iconRect" presStyleLbl="node1" presStyleIdx="0" presStyleCnt="1" custScaleX="150531" custScaleY="133100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</dgm:spPr>
    </dgm:pt>
    <dgm:pt modelId="{F1099898-9C5C-45D3-9D88-88444D11D8F8}" type="pres">
      <dgm:prSet presAssocID="{98649238-993C-4EEA-B954-37BD00529B7B}" presName="spaceRect" presStyleCnt="0"/>
      <dgm:spPr/>
    </dgm:pt>
    <dgm:pt modelId="{30FF2E86-0E02-4C88-A837-12830846FB25}" type="pres">
      <dgm:prSet presAssocID="{98649238-993C-4EEA-B954-37BD00529B7B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D8F6A643-08C7-468D-BD67-A2DA41EE35C9}" type="presOf" srcId="{6C2EF1B2-30EA-40FB-8786-590AAA2F81F8}" destId="{944FD8D8-4ACB-48A6-AEF7-FB5A2431DA72}" srcOrd="0" destOrd="0" presId="urn:microsoft.com/office/officeart/2018/2/layout/IconVerticalSolidList"/>
    <dgm:cxn modelId="{681941BD-5EC0-4CD7-9740-AB4664BA831E}" type="presOf" srcId="{98649238-993C-4EEA-B954-37BD00529B7B}" destId="{30FF2E86-0E02-4C88-A837-12830846FB25}" srcOrd="0" destOrd="0" presId="urn:microsoft.com/office/officeart/2018/2/layout/IconVerticalSolidList"/>
    <dgm:cxn modelId="{922D40D4-A92F-43A4-8753-67FBC8BD86B8}" srcId="{6C2EF1B2-30EA-40FB-8786-590AAA2F81F8}" destId="{98649238-993C-4EEA-B954-37BD00529B7B}" srcOrd="0" destOrd="0" parTransId="{64E9B97B-1403-4D22-B1EC-2892E80914B0}" sibTransId="{C1168345-B545-4F13-8557-F98E97500209}"/>
    <dgm:cxn modelId="{41B41D94-D762-428C-83B4-8EC77F7A754A}" type="presParOf" srcId="{944FD8D8-4ACB-48A6-AEF7-FB5A2431DA72}" destId="{5712832C-91DB-4396-8566-7FBD2A1482BD}" srcOrd="0" destOrd="0" presId="urn:microsoft.com/office/officeart/2018/2/layout/IconVerticalSolidList"/>
    <dgm:cxn modelId="{1C52FF1E-AF03-4D4F-BD1C-B261443608B3}" type="presParOf" srcId="{5712832C-91DB-4396-8566-7FBD2A1482BD}" destId="{494FEACF-1AE4-47C7-BE2E-6FF455E50696}" srcOrd="0" destOrd="0" presId="urn:microsoft.com/office/officeart/2018/2/layout/IconVerticalSolidList"/>
    <dgm:cxn modelId="{05D18D15-E967-4018-843F-DE69F3B0E892}" type="presParOf" srcId="{5712832C-91DB-4396-8566-7FBD2A1482BD}" destId="{4FD90D7C-9B3B-4210-AC25-4CD4B6F3F0AD}" srcOrd="1" destOrd="0" presId="urn:microsoft.com/office/officeart/2018/2/layout/IconVerticalSolidList"/>
    <dgm:cxn modelId="{F252A23D-DA42-4B4A-A5F2-E346CBF37764}" type="presParOf" srcId="{5712832C-91DB-4396-8566-7FBD2A1482BD}" destId="{F1099898-9C5C-45D3-9D88-88444D11D8F8}" srcOrd="2" destOrd="0" presId="urn:microsoft.com/office/officeart/2018/2/layout/IconVerticalSolidList"/>
    <dgm:cxn modelId="{688E1673-677C-4915-95CE-39A53DDD66D2}" type="presParOf" srcId="{5712832C-91DB-4396-8566-7FBD2A1482BD}" destId="{30FF2E86-0E02-4C88-A837-12830846FB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FEACF-1AE4-47C7-BE2E-6FF455E50696}">
      <dsp:nvSpPr>
        <dsp:cNvPr id="0" name=""/>
        <dsp:cNvSpPr/>
      </dsp:nvSpPr>
      <dsp:spPr>
        <a:xfrm>
          <a:off x="0" y="299154"/>
          <a:ext cx="10515600" cy="171333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90D7C-9B3B-4210-AC25-4CD4B6F3F0AD}">
      <dsp:nvSpPr>
        <dsp:cNvPr id="0" name=""/>
        <dsp:cNvSpPr/>
      </dsp:nvSpPr>
      <dsp:spPr>
        <a:xfrm>
          <a:off x="471168" y="528699"/>
          <a:ext cx="1036570" cy="1254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F2E86-0E02-4C88-A837-12830846FB25}">
      <dsp:nvSpPr>
        <dsp:cNvPr id="0" name=""/>
        <dsp:cNvSpPr/>
      </dsp:nvSpPr>
      <dsp:spPr>
        <a:xfrm>
          <a:off x="1978906" y="299154"/>
          <a:ext cx="8536693" cy="171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28" tIns="181328" rIns="181328" bIns="18132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Sayın Müşterimiz, Arçelik'ten SİZE ÖZEL ürünlerde geçerli kampanyanız telefon numaranıza tanımlanmıştır. Kampanyalı ürün detayları için </a:t>
          </a:r>
          <a:r>
            <a:rPr lang="tr-TR" sz="2400" b="1" i="1" u="sng" kern="1200" dirty="0"/>
            <a:t>kampanya linkini</a:t>
          </a:r>
          <a:r>
            <a:rPr lang="tr-TR" sz="2400" kern="1200" dirty="0"/>
            <a:t> inceleyebilir ya da mağazalarımızı ziyaret edebilirsiniz. </a:t>
          </a:r>
          <a:endParaRPr lang="en-US" sz="2400" kern="1200" dirty="0"/>
        </a:p>
      </dsp:txBody>
      <dsp:txXfrm>
        <a:off x="1978906" y="299154"/>
        <a:ext cx="8536693" cy="1713339"/>
      </dsp:txXfrm>
    </dsp:sp>
    <dsp:sp modelId="{6D0B8A78-8C91-4634-BBDD-4BBA08122689}">
      <dsp:nvSpPr>
        <dsp:cNvPr id="0" name=""/>
        <dsp:cNvSpPr/>
      </dsp:nvSpPr>
      <dsp:spPr>
        <a:xfrm>
          <a:off x="0" y="2338844"/>
          <a:ext cx="10515600" cy="1713339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960BC-6741-427E-A27D-36B9570FA253}">
      <dsp:nvSpPr>
        <dsp:cNvPr id="0" name=""/>
        <dsp:cNvSpPr/>
      </dsp:nvSpPr>
      <dsp:spPr>
        <a:xfrm>
          <a:off x="362328" y="2568388"/>
          <a:ext cx="1254250" cy="1254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14BF9-6590-4969-873E-18B1E10E9738}">
      <dsp:nvSpPr>
        <dsp:cNvPr id="0" name=""/>
        <dsp:cNvSpPr/>
      </dsp:nvSpPr>
      <dsp:spPr>
        <a:xfrm>
          <a:off x="1978906" y="2338844"/>
          <a:ext cx="8536693" cy="1713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28" tIns="181328" rIns="181328" bIns="18132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Sayın Müşterimiz, Beko’dan SİZE ÖZEL ürünlerde geçerli kampanyanız telefon numaranıza tanımlanmıştır. Kampanyalı ürün detayları için </a:t>
          </a:r>
          <a:r>
            <a:rPr lang="tr-TR" sz="2400" b="1" i="1" u="sng" kern="1200" dirty="0"/>
            <a:t>kampanya linkini</a:t>
          </a:r>
          <a:r>
            <a:rPr lang="tr-TR" sz="2400" kern="1200" dirty="0"/>
            <a:t> inceleyebilir ya da mağazalarımızı ziyaret edebilirsiniz. </a:t>
          </a:r>
          <a:endParaRPr lang="en-US" sz="2400" kern="1200" dirty="0"/>
        </a:p>
      </dsp:txBody>
      <dsp:txXfrm>
        <a:off x="1978906" y="2338844"/>
        <a:ext cx="8536693" cy="1713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FEACF-1AE4-47C7-BE2E-6FF455E50696}">
      <dsp:nvSpPr>
        <dsp:cNvPr id="0" name=""/>
        <dsp:cNvSpPr/>
      </dsp:nvSpPr>
      <dsp:spPr>
        <a:xfrm>
          <a:off x="0" y="835226"/>
          <a:ext cx="10772960" cy="1917096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90D7C-9B3B-4210-AC25-4CD4B6F3F0AD}">
      <dsp:nvSpPr>
        <dsp:cNvPr id="0" name=""/>
        <dsp:cNvSpPr/>
      </dsp:nvSpPr>
      <dsp:spPr>
        <a:xfrm>
          <a:off x="313521" y="1092069"/>
          <a:ext cx="1587203" cy="140341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F2E86-0E02-4C88-A837-12830846FB25}">
      <dsp:nvSpPr>
        <dsp:cNvPr id="0" name=""/>
        <dsp:cNvSpPr/>
      </dsp:nvSpPr>
      <dsp:spPr>
        <a:xfrm>
          <a:off x="2214246" y="835226"/>
          <a:ext cx="8558713" cy="1917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893" tIns="202893" rIns="202893" bIns="20289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chemeClr val="bg1"/>
              </a:solidFill>
            </a:rPr>
            <a:t>Kayıt formunu doldurduktan sonra kampanya, formda belirtilen müşteriye ait telefon numarasına tanımlanır. Arçelik &amp; Beko yetkili satıcılarında kampanyalı ürün satın alınırken, mağaza yetkilisi cep telefonu numarasını doğrulayarak indirimi sepete uygular.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214246" y="835226"/>
        <a:ext cx="8558713" cy="1917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BF3A2-4743-46DD-B3C6-3728684CB23F}" type="datetimeFigureOut">
              <a:rPr lang="tr-TR" smtClean="0"/>
              <a:t>23.01.2026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CDD80-5FAB-48A7-BD5E-20978B7328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0290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99F33-B0F7-4E8C-B64A-BAA86E984D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35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99F33-B0F7-4E8C-B64A-BAA86E984D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25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99F33-B0F7-4E8C-B64A-BAA86E984D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23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99F33-B0F7-4E8C-B64A-BAA86E984DC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72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1BE7B-29FE-4677-83F5-5C0128877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163B5-E338-4A37-B5CC-B6458B009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19AAA-1B15-485B-B9A8-76BEE708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7550-5E24-4978-9C56-87063BD4ABAD}" type="datetimeFigureOut">
              <a:rPr lang="tr-TR" smtClean="0"/>
              <a:t>23.01.2026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3943C-CA28-46B7-9633-7F3CA005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B5D6C-7253-4C65-B7CB-D98D572C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032D-4DCE-4168-8980-C32EA9C04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75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75D6-7AE5-4ABC-B2F4-59F1458A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8E7B6-1FF3-4252-AB3C-EAE4F4932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366FF-6968-44C7-8D95-C474D325E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7550-5E24-4978-9C56-87063BD4ABAD}" type="datetimeFigureOut">
              <a:rPr lang="tr-TR" smtClean="0"/>
              <a:t>23.01.2026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F973B-9AB8-4140-A1E8-46A61F83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7040F-0CC6-4695-8C7D-DF1BEFD1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032D-4DCE-4168-8980-C32EA9C04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458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E2580B-D9E9-4C6B-B9A6-590F051C6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0FE19-F46F-463C-8103-389070CBF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03DA6-E453-44D1-9E7E-BE693386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7550-5E24-4978-9C56-87063BD4ABAD}" type="datetimeFigureOut">
              <a:rPr lang="tr-TR" smtClean="0"/>
              <a:t>23.01.2026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DE84A-E137-4809-AE95-3BB241EC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80489-43D0-4BB8-822B-0558746F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032D-4DCE-4168-8980-C32EA9C04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742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78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CAD339E-E0DB-B81C-83D9-566C7B3D96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47017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CAD339E-E0DB-B81C-83D9-566C7B3D96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vert="horz"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n-US" dirty="0"/>
              <a:t>Click to edit Master title style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68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Slayt Numarası Yer Tutucus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96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Alt Bilgi Yer Tutucusu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5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Alt Bilgi Yer Tutucusu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Slayt Numarası Yer Tutucus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58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Alt Bilgi Yer Tutucusu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15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91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</p:spPr>
        <p:txBody>
          <a:bodyPr rtlCol="0"/>
          <a:lstStyle>
            <a:lvl1pPr algn="l">
              <a:defRPr/>
            </a:lvl1pPr>
          </a:lstStyle>
          <a:p>
            <a:pPr rtl="0"/>
            <a:fld id="{5A9D949F-BC9C-44DB-81BB-156AFB5B32AB}" type="datetime1">
              <a:rPr lang="tr-TR" smtClean="0"/>
              <a:t>23.01.2026</a:t>
            </a:fld>
            <a:endParaRPr lang="en-US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38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2E25-0024-4E63-8EC7-181376902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ADCFD-0A1B-48BD-8D32-67CA5876B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1E771-936E-4871-93BC-83FE96C9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7550-5E24-4978-9C56-87063BD4ABAD}" type="datetimeFigureOut">
              <a:rPr lang="tr-TR" smtClean="0"/>
              <a:t>23.01.2026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7C3B-5FF7-4E43-9F69-09F27D490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F91B8-DB89-4EA2-B4F2-B372B952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032D-4DCE-4168-8980-C32EA9C04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20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5405120"/>
            <a:ext cx="12188825" cy="14528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540512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dirty="0"/>
              <a:t>Click to edit Master text styles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72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22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Slayt Numarası Yer Tutucus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7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9400-C4B8-4EE7-9F6D-E509FC9A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8BB8B-9E07-4A53-9548-718B37266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492B6-8D63-425F-BE4E-880C7F1B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7550-5E24-4978-9C56-87063BD4ABAD}" type="datetimeFigureOut">
              <a:rPr lang="tr-TR" smtClean="0"/>
              <a:t>23.01.2026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D578B-5A61-45BE-A2C3-D0A8E1E5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C8A2D-D94A-4154-A638-3B86B894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032D-4DCE-4168-8980-C32EA9C04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26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7D6A-11D8-4D43-91FC-9914FFCF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D42E6-F9A7-425E-B201-82559AC3A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D65AE-A404-424E-8A66-B331B2CA6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C095E-5156-4020-8DC1-14833DF84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7550-5E24-4978-9C56-87063BD4ABAD}" type="datetimeFigureOut">
              <a:rPr lang="tr-TR" smtClean="0"/>
              <a:t>23.01.2026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89F2E-6EE3-4400-9CE2-DE168EE1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FD4BF-8E3A-495F-BFFF-307F7D54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032D-4DCE-4168-8980-C32EA9C04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4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2950B-EC30-425A-B060-03B490B3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99435-926A-4097-A80F-581DBDFC9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0561C-BA20-4047-ADC2-53DA6863B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7AF59-78DF-482F-A1A0-DBD11EEF4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2E5F6-F992-4096-AE8C-75EBA9AA48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F317D1-541D-464F-BBE1-47B31612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7550-5E24-4978-9C56-87063BD4ABAD}" type="datetimeFigureOut">
              <a:rPr lang="tr-TR" smtClean="0"/>
              <a:t>23.01.2026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759B2-9472-405A-BABC-EBE85691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5E385-68EC-43A3-A871-7314E398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032D-4DCE-4168-8980-C32EA9C04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869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0B27-98C1-4143-9B61-A4A6953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748F0-4C7E-4A42-B1C8-6D6936F0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7550-5E24-4978-9C56-87063BD4ABAD}" type="datetimeFigureOut">
              <a:rPr lang="tr-TR" smtClean="0"/>
              <a:t>23.01.2026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96A5E-4886-4DEF-9A1B-5349E52C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0E101-7CD9-4E33-864D-66C12F70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032D-4DCE-4168-8980-C32EA9C04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69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618BA-FD2F-43D6-B043-3665F418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7550-5E24-4978-9C56-87063BD4ABAD}" type="datetimeFigureOut">
              <a:rPr lang="tr-TR" smtClean="0"/>
              <a:t>23.01.2026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39CE43-6EEE-45F9-896D-E247A22E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7F47C-D8A8-4CF4-8A44-1209B5A3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032D-4DCE-4168-8980-C32EA9C04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818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6563E-3401-41A1-B2C3-E93012F7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83849-95D2-4F95-8276-D71567F69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6196E-00B7-4609-B963-71CE20B10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BECF2-817F-430D-B768-7A3DCA8E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7550-5E24-4978-9C56-87063BD4ABAD}" type="datetimeFigureOut">
              <a:rPr lang="tr-TR" smtClean="0"/>
              <a:t>23.01.2026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D2836-94B2-4048-BF4F-352D6FDD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43902-276B-41F5-AD42-97B7FD6A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032D-4DCE-4168-8980-C32EA9C04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742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350F9-6B29-4EA2-8B93-364A75D9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E4B5B8-353E-425D-A5F1-A1C7B2CEC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4EC657-3C62-43A9-9B6D-788AB99DA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06475-11EE-4BE4-AE09-96C6E78D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7550-5E24-4978-9C56-87063BD4ABAD}" type="datetimeFigureOut">
              <a:rPr lang="tr-TR" smtClean="0"/>
              <a:t>23.01.2026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F2F57-13E9-4D99-85FD-1AB8B9818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C1D87-1088-4FCE-8B09-5ACA0428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C032D-4DCE-4168-8980-C32EA9C047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930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DE6EE841-10B5-A237-671D-29590CF769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23397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84" imgH="486" progId="TCLayout.ActiveDocument.1">
                  <p:embed/>
                </p:oleObj>
              </mc:Choice>
              <mc:Fallback>
                <p:oleObj name="think-cell Slide" r:id="rId14" imgW="484" imgH="48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6EE841-10B5-A237-671D-29590CF769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E056D1-12ED-441C-A732-BE920319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1D903-512D-43C8-ADE2-06A7596F7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33A92-C3F3-4D28-8771-884AC0CB9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D7550-5E24-4978-9C56-87063BD4ABAD}" type="datetimeFigureOut">
              <a:rPr lang="tr-TR" smtClean="0"/>
              <a:t>23.01.2026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4A747-AB61-49F9-98AB-C00D32DC0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688AB-3659-4695-9EC4-0A7B1ADAC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032D-4DCE-4168-8980-C32EA9C047C0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2164CF-DDC9-4A49-A508-0564C7D7571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063163" y="6642100"/>
            <a:ext cx="20939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tr-TR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Sensitivity: Internal / Non-Personal Data</a:t>
            </a:r>
          </a:p>
        </p:txBody>
      </p:sp>
    </p:spTree>
    <p:extLst>
      <p:ext uri="{BB962C8B-B14F-4D97-AF65-F5344CB8AC3E}">
        <p14:creationId xmlns:p14="http://schemas.microsoft.com/office/powerpoint/2010/main" val="133772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3A205260-7625-7725-1005-0737384EFB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62625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84" imgH="486" progId="TCLayout.ActiveDocument.1">
                  <p:embed/>
                </p:oleObj>
              </mc:Choice>
              <mc:Fallback>
                <p:oleObj name="think-cell Slide" r:id="rId14" imgW="484" imgH="48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A205260-7625-7725-1005-0737384EF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ikdörtgen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" dirty="0"/>
              <a:t>Asıl başlık stilini düzenlemek için tıklayın</a:t>
            </a: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tr"/>
              <a:t>Asıl metin stillerini düzenlemek için tıklayın</a:t>
            </a:r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7B28670-6FC0-56FA-34E2-9F1BFB678ED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063163" y="6642100"/>
            <a:ext cx="20939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tr-TR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Sensitivity: Internal / Non-Personal Data</a:t>
            </a:r>
          </a:p>
        </p:txBody>
      </p:sp>
    </p:spTree>
    <p:extLst>
      <p:ext uri="{BB962C8B-B14F-4D97-AF65-F5344CB8AC3E}">
        <p14:creationId xmlns:p14="http://schemas.microsoft.com/office/powerpoint/2010/main" val="372426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 spc="-50" baseline="0">
          <a:solidFill>
            <a:schemeClr val="tx1">
              <a:lumMod val="75000"/>
              <a:lumOff val="25000"/>
            </a:schemeClr>
          </a:solidFill>
          <a:latin typeface="Franklin Gothic Book (Body)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13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emf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jpeg"/><Relationship Id="rId11" Type="http://schemas.openxmlformats.org/officeDocument/2006/relationships/hyperlink" Target="https://kayit.arcelik.com.tr/ahef" TargetMode="External"/><Relationship Id="rId5" Type="http://schemas.openxmlformats.org/officeDocument/2006/relationships/image" Target="../media/image1.e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7.bin"/><Relationship Id="rId9" Type="http://schemas.openxmlformats.org/officeDocument/2006/relationships/hyperlink" Target="https://kayit.beko.com.tr/ahe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9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emf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37D63737-9CEA-B82F-199B-9040192EDA7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84" imgH="486" progId="TCLayout.ActiveDocument.1">
                  <p:embed/>
                </p:oleObj>
              </mc:Choice>
              <mc:Fallback>
                <p:oleObj name="think-cell Slide" r:id="rId5" imgW="484" imgH="48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D63737-9CEA-B82F-199B-9040192EDA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5949293F-A551-6151-4545-F0D07422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52" y="0"/>
            <a:ext cx="9888496" cy="1688641"/>
          </a:xfrm>
        </p:spPr>
        <p:txBody>
          <a:bodyPr vert="horz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3200" kern="1200" dirty="0" err="1">
                <a:solidFill>
                  <a:schemeClr val="bg1"/>
                </a:solidFill>
                <a:ea typeface="+mj-ea"/>
                <a:cs typeface="+mj-cs"/>
              </a:rPr>
              <a:t>Genel</a:t>
            </a:r>
            <a:r>
              <a:rPr lang="en-US" sz="3200" kern="12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ea typeface="+mj-ea"/>
                <a:cs typeface="+mj-cs"/>
              </a:rPr>
              <a:t>Kampanya</a:t>
            </a:r>
            <a:r>
              <a:rPr lang="en-US" sz="3200" kern="12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ea typeface="+mj-ea"/>
                <a:cs typeface="+mj-cs"/>
              </a:rPr>
              <a:t>Koşulları</a:t>
            </a:r>
            <a:endParaRPr lang="en-US" sz="3200" kern="1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374A6455-CA80-25EB-8920-ECF7A3069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362460"/>
              </p:ext>
            </p:extLst>
          </p:nvPr>
        </p:nvGraphicFramePr>
        <p:xfrm>
          <a:off x="643467" y="2246038"/>
          <a:ext cx="10905067" cy="417947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396298">
                  <a:extLst>
                    <a:ext uri="{9D8B030D-6E8A-4147-A177-3AD203B41FA5}">
                      <a16:colId xmlns:a16="http://schemas.microsoft.com/office/drawing/2014/main" val="2330825343"/>
                    </a:ext>
                  </a:extLst>
                </a:gridCol>
                <a:gridCol w="6508769">
                  <a:extLst>
                    <a:ext uri="{9D8B030D-6E8A-4147-A177-3AD203B41FA5}">
                      <a16:colId xmlns:a16="http://schemas.microsoft.com/office/drawing/2014/main" val="4170032590"/>
                    </a:ext>
                  </a:extLst>
                </a:gridCol>
              </a:tblGrid>
              <a:tr h="69657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Geçerlilik Tarihi</a:t>
                      </a:r>
                      <a:endParaRPr lang="tr-TR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8" marR="26785" marT="25037" marB="1877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Nisan 2026</a:t>
                      </a:r>
                    </a:p>
                  </a:txBody>
                  <a:tcPr marL="87628" marR="26785" marT="25037" marB="187775" anchor="b"/>
                </a:tc>
                <a:extLst>
                  <a:ext uri="{0D108BD9-81ED-4DB2-BD59-A6C34878D82A}">
                    <a16:rowId xmlns:a16="http://schemas.microsoft.com/office/drawing/2014/main" val="69893836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Kampanyanın Geçerli Olduğu Satış Kanalları</a:t>
                      </a:r>
                      <a:endParaRPr lang="tr-TR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8" marR="26785" marT="25037" marB="1877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Arçelik &amp; Beko Web Siteleri ve Yetkili Satıcıları</a:t>
                      </a:r>
                      <a:endParaRPr lang="tr-TR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8" marR="26785" marT="25037" marB="187775" anchor="b"/>
                </a:tc>
                <a:extLst>
                  <a:ext uri="{0D108BD9-81ED-4DB2-BD59-A6C34878D82A}">
                    <a16:rowId xmlns:a16="http://schemas.microsoft.com/office/drawing/2014/main" val="1712339582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Kampanyanın Geçerli Olduğu Markalar</a:t>
                      </a:r>
                      <a:endParaRPr lang="tr-TR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8" marR="26785" marT="25037" marB="1877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Arçelik &amp; Beko</a:t>
                      </a:r>
                      <a:endParaRPr lang="tr-TR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8" marR="26785" marT="25037" marB="187775" anchor="b"/>
                </a:tc>
                <a:extLst>
                  <a:ext uri="{0D108BD9-81ED-4DB2-BD59-A6C34878D82A}">
                    <a16:rowId xmlns:a16="http://schemas.microsoft.com/office/drawing/2014/main" val="1631459384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Kampanya Ürün Kategorileri</a:t>
                      </a:r>
                      <a:endParaRPr lang="tr-TR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8" marR="26785" marT="25037" marB="1877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Ankastre, Beyaz Eşya, TV, İklimlendirme, Küçük Ev Aletleri(KEA) ve Klima</a:t>
                      </a:r>
                      <a:endParaRPr lang="tr-TR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8" marR="26785" marT="25037" marB="187775" anchor="b"/>
                </a:tc>
                <a:extLst>
                  <a:ext uri="{0D108BD9-81ED-4DB2-BD59-A6C34878D82A}">
                    <a16:rowId xmlns:a16="http://schemas.microsoft.com/office/drawing/2014/main" val="1201474841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Faydalanma Adetleri</a:t>
                      </a:r>
                      <a:endParaRPr lang="tr-TR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8" marR="26785" marT="25037" marB="1877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Tabloda belirtilen adetler şeklindedir.</a:t>
                      </a:r>
                      <a:endParaRPr lang="tr-TR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8" marR="26785" marT="25037" marB="187775" anchor="b"/>
                </a:tc>
                <a:extLst>
                  <a:ext uri="{0D108BD9-81ED-4DB2-BD59-A6C34878D82A}">
                    <a16:rowId xmlns:a16="http://schemas.microsoft.com/office/drawing/2014/main" val="1015275633"/>
                  </a:ext>
                </a:extLst>
              </a:tr>
              <a:tr h="696579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Kampanyalı Ürünler</a:t>
                      </a:r>
                      <a:endParaRPr lang="tr-TR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8" marR="26785" marT="25037" marB="187775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SMS linki ile formdan kayıt olan müşterilere iletilir.</a:t>
                      </a:r>
                      <a:endParaRPr lang="tr-TR" sz="16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8" marR="26785" marT="25037" marB="187775" anchor="b"/>
                </a:tc>
                <a:extLst>
                  <a:ext uri="{0D108BD9-81ED-4DB2-BD59-A6C34878D82A}">
                    <a16:rowId xmlns:a16="http://schemas.microsoft.com/office/drawing/2014/main" val="537697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431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B968A70-63C3-ED88-0FF4-B543105C90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968A70-63C3-ED88-0FF4-B543105C90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AFF6F5D8-AFF1-D663-0346-128E14F0791F}"/>
              </a:ext>
            </a:extLst>
          </p:cNvPr>
          <p:cNvSpPr txBox="1">
            <a:spLocks/>
          </p:cNvSpPr>
          <p:nvPr/>
        </p:nvSpPr>
        <p:spPr>
          <a:xfrm>
            <a:off x="1151752" y="0"/>
            <a:ext cx="9888496" cy="168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Mağazalarda İndirimli Alışveriş Süreci</a:t>
            </a:r>
          </a:p>
        </p:txBody>
      </p:sp>
      <p:graphicFrame>
        <p:nvGraphicFramePr>
          <p:cNvPr id="8" name="İçerik Yer Tutucusu 2">
            <a:extLst>
              <a:ext uri="{FF2B5EF4-FFF2-40B4-BE49-F238E27FC236}">
                <a16:creationId xmlns:a16="http://schemas.microsoft.com/office/drawing/2014/main" id="{C1EAF15B-F4FD-3E43-B7E0-17DA135CFD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5" y="1864345"/>
          <a:ext cx="10772960" cy="358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1199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37D63737-9CEA-B82F-199B-9040192EDA7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84" imgH="486" progId="TCLayout.ActiveDocument.1">
                  <p:embed/>
                </p:oleObj>
              </mc:Choice>
              <mc:Fallback>
                <p:oleObj name="think-cell Slide" r:id="rId5" imgW="484" imgH="48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7D63737-9CEA-B82F-199B-9040192EDA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5949293F-A551-6151-4545-F0D07422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752" y="0"/>
            <a:ext cx="9888496" cy="1688641"/>
          </a:xfrm>
        </p:spPr>
        <p:txBody>
          <a:bodyPr vert="horz" anchor="ctr"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Kampanya Katılım ve Üyelik İşlemlerinde Önemli Noktalar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İçerik Yer Tutucusu 2">
            <a:extLst>
              <a:ext uri="{FF2B5EF4-FFF2-40B4-BE49-F238E27FC236}">
                <a16:creationId xmlns:a16="http://schemas.microsoft.com/office/drawing/2014/main" id="{A30CD00F-2EA2-AE8E-2C70-542270C005DB}"/>
              </a:ext>
            </a:extLst>
          </p:cNvPr>
          <p:cNvSpPr txBox="1">
            <a:spLocks/>
          </p:cNvSpPr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Kullanılmayan kampanya faydaları başka birine veya sonraki kampanyaya devredilemez.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Doğrulama kodları tek kullanımlıktır ve yalnızca form kaydı sırasında kişi doğrulaması için geçerlidir. Kayıt sonrası kodlar geçersiz olur.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Ürün kategorisi bazında belirtilen faydalanma kotasını dolduran müşteri, aynı kategoride başka bir üründe indirim kullanamaz.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İndirim oranları sabit olup, ürün fiyatları aylık değişebilir. Kayıt sonrası müşterilere kampanya ürünleri, kategoriler ve indirim oranlarını içeren bilgilendirme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SMS’i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gönderilir.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SMS’teki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kampanya linki 3 ay boyunca kullanımda olur.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Her kullanıcı, kendisine verilen doğrulama kodu ile Arçelik ve Beko kayıt sayfalarına yalnızca birer kez kayıt olabilir.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Arçelik alışverişleri için Arçelik, Beko alışverişleri için Beko sayfasına kayıt gereklidir. Aynı doğrulama kodu ile her iki markaya da kayıt olunabilir. Faydalanma adetleri marka bazında ayrı tanımlanır. </a:t>
            </a:r>
          </a:p>
        </p:txBody>
      </p:sp>
    </p:spTree>
    <p:extLst>
      <p:ext uri="{BB962C8B-B14F-4D97-AF65-F5344CB8AC3E}">
        <p14:creationId xmlns:p14="http://schemas.microsoft.com/office/powerpoint/2010/main" val="92972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B968A70-63C3-ED88-0FF4-B543105C90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968A70-63C3-ED88-0FF4-B543105C90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132743-FBC7-8D6D-8E4F-FFD16D6A2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0" i="0" kern="1200" cap="none" spc="0" dirty="0">
                <a:effectLst/>
                <a:cs typeface="Calibri" panose="020F0502020204030204" pitchFamily="34" charset="0"/>
              </a:rPr>
              <a:t>Kampanya stoklarla sınırlıdır</a:t>
            </a:r>
            <a:r>
              <a:rPr lang="tr-TR" sz="2000" dirty="0">
                <a:cs typeface="Calibri" panose="020F0502020204030204" pitchFamily="34" charset="0"/>
              </a:rPr>
              <a:t> ve </a:t>
            </a:r>
            <a:r>
              <a:rPr lang="tr-TR" sz="2000" b="0" i="0" kern="1200" cap="none" spc="0" dirty="0">
                <a:effectLst/>
                <a:cs typeface="Calibri" panose="020F0502020204030204" pitchFamily="34" charset="0"/>
              </a:rPr>
              <a:t>diğer kampanyalarla birleştirilemez.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0" i="0" kern="1200" cap="none" spc="0" dirty="0">
                <a:effectLst/>
                <a:cs typeface="Calibri" panose="020F0502020204030204" pitchFamily="34" charset="0"/>
              </a:rPr>
              <a:t>Kampanya mağazalarda ve </a:t>
            </a:r>
            <a:r>
              <a:rPr lang="tr-TR" sz="2000" b="0" i="0" u="none" strike="noStrike" kern="1200" cap="none" spc="0" dirty="0">
                <a:effectLst/>
                <a:cs typeface="Calibri" panose="020F0502020204030204" pitchFamily="34" charset="0"/>
              </a:rPr>
              <a:t>web sitelerimizde </a:t>
            </a:r>
            <a:r>
              <a:rPr lang="tr-TR" sz="2000" b="0" i="0" kern="1200" cap="none" spc="0" dirty="0">
                <a:effectLst/>
                <a:cs typeface="Calibri" panose="020F0502020204030204" pitchFamily="34" charset="0"/>
              </a:rPr>
              <a:t>geçerlidir.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0" i="0" kern="1200" cap="none" spc="0" dirty="0">
                <a:effectLst/>
                <a:cs typeface="Calibri" panose="020F0502020204030204" pitchFamily="34" charset="0"/>
              </a:rPr>
              <a:t>Kampanya fiyatları bireysel satış için sunulmuştur. Bireysel satış haricindeki ticari amaçlı satışlar iptal edilecektir.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0" i="0" kern="1200" cap="none" spc="0" dirty="0">
                <a:effectLst/>
                <a:cs typeface="Calibri" panose="020F0502020204030204" pitchFamily="34" charset="0"/>
              </a:rPr>
              <a:t>Bu kampanya kullanım alışkanlıklarınıza ve ihtiyaçlarınıza göre özelleşmiştir.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b="0" i="0" kern="1200" cap="none" spc="0" dirty="0">
                <a:effectLst/>
                <a:cs typeface="Calibri" panose="020F0502020204030204" pitchFamily="34" charset="0"/>
              </a:rPr>
              <a:t>Arçelik Pazarlama A.Ş. kampanya şartlarını değiştirme haklarını saklı tutar</a:t>
            </a:r>
            <a:r>
              <a:rPr lang="tr-TR" sz="2000" dirty="0">
                <a:cs typeface="Calibri" panose="020F0502020204030204" pitchFamily="34" charset="0"/>
              </a:rPr>
              <a:t>.</a:t>
            </a:r>
            <a:endParaRPr lang="tr-TR" sz="2000" b="0" i="0" kern="1200" cap="none" spc="0" dirty="0">
              <a:effectLst/>
              <a:cs typeface="Calibri" panose="020F0502020204030204" pitchFamily="34" charset="0"/>
            </a:endParaRP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AFF6F5D8-AFF1-D663-0346-128E14F0791F}"/>
              </a:ext>
            </a:extLst>
          </p:cNvPr>
          <p:cNvSpPr txBox="1">
            <a:spLocks/>
          </p:cNvSpPr>
          <p:nvPr/>
        </p:nvSpPr>
        <p:spPr>
          <a:xfrm>
            <a:off x="1151752" y="0"/>
            <a:ext cx="9888496" cy="168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Yasal Bilgilendirme</a:t>
            </a:r>
          </a:p>
        </p:txBody>
      </p:sp>
    </p:spTree>
    <p:extLst>
      <p:ext uri="{BB962C8B-B14F-4D97-AF65-F5344CB8AC3E}">
        <p14:creationId xmlns:p14="http://schemas.microsoft.com/office/powerpoint/2010/main" val="1960129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A5CE275-6DBE-92A3-0F53-508403D3897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A5CE275-6DBE-92A3-0F53-508403D389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92ECB-3CE6-66EB-0CD4-27172C1F57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96241" y="-1"/>
            <a:ext cx="11430000" cy="6858000"/>
          </a:xfrm>
          <a:prstGeom prst="rect">
            <a:avLst/>
          </a:prstGeom>
        </p:spPr>
      </p:pic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9046218-64CF-4FE5-8A92-A67436BB3B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99980" y="3806092"/>
            <a:ext cx="5089381" cy="889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fontAlgn="auto"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</a:rPr>
              <a:t>Arçelik &amp; Beko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A114AC8-DCD8-4982-A588-CC3DE277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980" y="2080340"/>
            <a:ext cx="5089380" cy="14502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 err="1">
                <a:solidFill>
                  <a:srgbClr val="FFFFFF"/>
                </a:solidFill>
              </a:rPr>
              <a:t>Teşekkürler</a:t>
            </a:r>
            <a:r>
              <a:rPr lang="en-US" sz="3600" b="1" dirty="0">
                <a:solidFill>
                  <a:srgbClr val="FFFFFF"/>
                </a:solidFill>
              </a:rPr>
              <a:t>…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8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EB706A6-771B-047F-1E69-CCEA32CF15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6" progId="TCLayout.ActiveDocument.1">
                  <p:embed/>
                </p:oleObj>
              </mc:Choice>
              <mc:Fallback>
                <p:oleObj name="think-cell Slide" r:id="rId4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EB706A6-771B-047F-1E69-CCEA32CF1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F2FDC225-4C50-4C9A-9D3E-6684D284804D}"/>
              </a:ext>
            </a:extLst>
          </p:cNvPr>
          <p:cNvSpPr/>
          <p:nvPr/>
        </p:nvSpPr>
        <p:spPr>
          <a:xfrm>
            <a:off x="91440" y="6442018"/>
            <a:ext cx="2194560" cy="41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ontent Placeholder 12">
            <a:extLst>
              <a:ext uri="{FF2B5EF4-FFF2-40B4-BE49-F238E27FC236}">
                <a16:creationId xmlns:a16="http://schemas.microsoft.com/office/drawing/2014/main" id="{5C0CD963-4BE3-54A6-810E-D85C5C1BD7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070259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648030">
                  <a:extLst>
                    <a:ext uri="{9D8B030D-6E8A-4147-A177-3AD203B41FA5}">
                      <a16:colId xmlns:a16="http://schemas.microsoft.com/office/drawing/2014/main" val="3042469881"/>
                    </a:ext>
                  </a:extLst>
                </a:gridCol>
                <a:gridCol w="4247909">
                  <a:extLst>
                    <a:ext uri="{9D8B030D-6E8A-4147-A177-3AD203B41FA5}">
                      <a16:colId xmlns:a16="http://schemas.microsoft.com/office/drawing/2014/main" val="1590530100"/>
                    </a:ext>
                  </a:extLst>
                </a:gridCol>
                <a:gridCol w="2648030">
                  <a:extLst>
                    <a:ext uri="{9D8B030D-6E8A-4147-A177-3AD203B41FA5}">
                      <a16:colId xmlns:a16="http://schemas.microsoft.com/office/drawing/2014/main" val="2787640073"/>
                    </a:ext>
                  </a:extLst>
                </a:gridCol>
                <a:gridCol w="2648030">
                  <a:extLst>
                    <a:ext uri="{9D8B030D-6E8A-4147-A177-3AD203B41FA5}">
                      <a16:colId xmlns:a16="http://schemas.microsoft.com/office/drawing/2014/main" val="1438223196"/>
                    </a:ext>
                  </a:extLst>
                </a:gridCol>
              </a:tblGrid>
              <a:tr h="27149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cap="all" spc="6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ARÇELİK İNDİRİM ORANLARI VE FAYDALANMA ADETLERİ</a:t>
                      </a:r>
                    </a:p>
                  </a:txBody>
                  <a:tcPr marL="25502" marR="25502" marT="25502" marB="25502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300" b="1" i="0" u="none" strike="noStrike" cap="all" spc="6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5502" marR="25502" marT="25502" marB="255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300" b="1" i="0" u="none" strike="noStrike" cap="all" spc="6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5502" marR="25502" marT="25502" marB="25502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300" b="1" i="0" u="none" strike="noStrike" cap="all" spc="6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5502" marR="25502" marT="25502" marB="25502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79764"/>
                  </a:ext>
                </a:extLst>
              </a:tr>
              <a:tr h="24019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kern="1200" cap="all" spc="6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Kategori</a:t>
                      </a:r>
                    </a:p>
                  </a:txBody>
                  <a:tcPr marL="25502" marR="25502" marT="25502" marB="2550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kern="1200" cap="all" spc="6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Kategori Detayı</a:t>
                      </a:r>
                    </a:p>
                  </a:txBody>
                  <a:tcPr marL="25502" marR="25502" marT="25502" marB="255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kern="1200" cap="all" spc="6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İndirim Oranı&lt;Oliz % =&gt; +%3</a:t>
                      </a:r>
                    </a:p>
                  </a:txBody>
                  <a:tcPr marL="25502" marR="25502" marT="25502" marB="2550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kern="1200" cap="all" spc="6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Faydalanma adedi</a:t>
                      </a:r>
                    </a:p>
                  </a:txBody>
                  <a:tcPr marL="25502" marR="25502" marT="25502" marB="2550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53324"/>
                  </a:ext>
                </a:extLst>
              </a:tr>
              <a:tr h="20646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ANKASTRE</a:t>
                      </a:r>
                    </a:p>
                  </a:txBody>
                  <a:tcPr marL="1162" marR="1162" marT="1162" marB="17001" anchor="ctr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Solo Fırın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2671980508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pPr algn="ctr" fontAlgn="ctr"/>
                      <a:endParaRPr lang="tr-TR" sz="1050" u="none" strike="noStrike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62" marR="1162" marT="1162" marB="1700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Davlumbaz &amp; Aspiratörler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058391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pPr algn="ctr" fontAlgn="ctr"/>
                      <a:endParaRPr lang="tr-TR" sz="1050" u="none" strike="noStrike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62" marR="1162" marT="1162" marB="1700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Ankastre Ocak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97313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pPr algn="ctr" fontAlgn="ctr"/>
                      <a:endParaRPr lang="tr-TR" sz="1050" u="none" strike="noStrike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62" marR="1162" marT="1162" marB="1700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Ankastre Fırın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306209"/>
                  </a:ext>
                </a:extLst>
              </a:tr>
              <a:tr h="20646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BEYAZ EŞYA</a:t>
                      </a:r>
                    </a:p>
                  </a:txBody>
                  <a:tcPr marL="1162" marR="1162" marT="1162" marB="17001" anchor="ctr"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 cm ve üzeri solo buzdolapları ve tüm ankastre buzdolapları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2427614251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Yıkayıcı Kurutucular</a:t>
                      </a:r>
                      <a:endParaRPr lang="tr-TR" sz="1200" dirty="0"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48673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No-</a:t>
                      </a:r>
                      <a:r>
                        <a:rPr lang="tr-TR" sz="120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Frost</a:t>
                      </a:r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Dondurucular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9815247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kg ve üzeri Çamaşır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18733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Ankastre ve Üstten Kontrollü </a:t>
                      </a:r>
                      <a:r>
                        <a:rPr lang="tr-TR" sz="120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Connected</a:t>
                      </a:r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Bulaşık </a:t>
                      </a:r>
                      <a:r>
                        <a:rPr lang="tr-TR" sz="120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Mak</a:t>
                      </a:r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207005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162" marR="1162" marT="1162" marB="17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kg ve üzeri Kurutma Makinesi</a:t>
                      </a:r>
                      <a:endParaRPr lang="fi-FI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43984925"/>
                  </a:ext>
                </a:extLst>
              </a:tr>
              <a:tr h="2064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SEBİL</a:t>
                      </a: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 Sebili</a:t>
                      </a:r>
                      <a:endParaRPr lang="fi-FI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513135696"/>
                  </a:ext>
                </a:extLst>
              </a:tr>
              <a:tr h="2064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İKLİMLENDİRME</a:t>
                      </a: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Kombi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1048302551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Termosifon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098815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162" marR="1162" marT="1162" marB="17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Isıtıcı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528208"/>
                  </a:ext>
                </a:extLst>
              </a:tr>
              <a:tr h="2064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KLİMA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Klima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1254355096"/>
                  </a:ext>
                </a:extLst>
              </a:tr>
              <a:tr h="19563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HAVALANDIRMA</a:t>
                      </a: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Vantilatör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2491080176"/>
                  </a:ext>
                </a:extLst>
              </a:tr>
              <a:tr h="195639"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Kule Tipi Vantilatör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2570014132"/>
                  </a:ext>
                </a:extLst>
              </a:tr>
              <a:tr h="195639"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Tavan Vantilatörü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539945659"/>
                  </a:ext>
                </a:extLst>
              </a:tr>
              <a:tr h="195639"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Havadar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1635892855"/>
                  </a:ext>
                </a:extLst>
              </a:tr>
              <a:tr h="195639"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Nem Alma Cihazı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3792742145"/>
                  </a:ext>
                </a:extLst>
              </a:tr>
              <a:tr h="206466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KEA</a:t>
                      </a: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Robot süpürge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4102215170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Şarjlı Dikey süpürge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323081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1162" marR="1162" marT="1162" marB="17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Islak Kuru Şarjlı Dikey süpürge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630499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pPr algn="ctr" fontAlgn="ctr"/>
                      <a:endParaRPr lang="tr-TR" sz="1050" u="none" strike="noStrike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62" marR="1162" marT="1162" marB="1700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Buhar Kazanlı Ütü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95453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Çiftli Türk Kahvesi Makinesi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1969783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Multicooker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243464688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Akıllı Mutfak Robotu</a:t>
                      </a: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930385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pPr algn="ctr" fontAlgn="ctr"/>
                      <a:endParaRPr lang="tr-TR" sz="1050" u="none" strike="noStrike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62" marR="1162" marT="1162" marB="1700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Airfryer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149363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Yoğurt Makinesi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379732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Espresso Makinesi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16948643"/>
                  </a:ext>
                </a:extLst>
              </a:tr>
              <a:tr h="2064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TV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55" ve üzeri TV 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162" marR="1162" marT="1162" marB="17001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647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8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EB706A6-771B-047F-1E69-CCEA32CF15D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6" progId="TCLayout.ActiveDocument.1">
                  <p:embed/>
                </p:oleObj>
              </mc:Choice>
              <mc:Fallback>
                <p:oleObj name="think-cell Slide" r:id="rId4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EB706A6-771B-047F-1E69-CCEA32CF15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F2FDC225-4C50-4C9A-9D3E-6684D284804D}"/>
              </a:ext>
            </a:extLst>
          </p:cNvPr>
          <p:cNvSpPr/>
          <p:nvPr/>
        </p:nvSpPr>
        <p:spPr>
          <a:xfrm>
            <a:off x="91440" y="6442018"/>
            <a:ext cx="2194560" cy="41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Content Placeholder 12">
            <a:extLst>
              <a:ext uri="{FF2B5EF4-FFF2-40B4-BE49-F238E27FC236}">
                <a16:creationId xmlns:a16="http://schemas.microsoft.com/office/drawing/2014/main" id="{0EA66A58-7662-B91A-3FA3-6E7BFAFD62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414850"/>
              </p:ext>
            </p:extLst>
          </p:nvPr>
        </p:nvGraphicFramePr>
        <p:xfrm>
          <a:off x="1" y="0"/>
          <a:ext cx="12191999" cy="6857999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2648030">
                  <a:extLst>
                    <a:ext uri="{9D8B030D-6E8A-4147-A177-3AD203B41FA5}">
                      <a16:colId xmlns:a16="http://schemas.microsoft.com/office/drawing/2014/main" val="3042469881"/>
                    </a:ext>
                  </a:extLst>
                </a:gridCol>
                <a:gridCol w="4247909">
                  <a:extLst>
                    <a:ext uri="{9D8B030D-6E8A-4147-A177-3AD203B41FA5}">
                      <a16:colId xmlns:a16="http://schemas.microsoft.com/office/drawing/2014/main" val="1590530100"/>
                    </a:ext>
                  </a:extLst>
                </a:gridCol>
                <a:gridCol w="2648030">
                  <a:extLst>
                    <a:ext uri="{9D8B030D-6E8A-4147-A177-3AD203B41FA5}">
                      <a16:colId xmlns:a16="http://schemas.microsoft.com/office/drawing/2014/main" val="2787640073"/>
                    </a:ext>
                  </a:extLst>
                </a:gridCol>
                <a:gridCol w="2648030">
                  <a:extLst>
                    <a:ext uri="{9D8B030D-6E8A-4147-A177-3AD203B41FA5}">
                      <a16:colId xmlns:a16="http://schemas.microsoft.com/office/drawing/2014/main" val="1438223196"/>
                    </a:ext>
                  </a:extLst>
                </a:gridCol>
              </a:tblGrid>
              <a:tr h="27149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cap="all" spc="6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BEKO İNDİRİM ORANLARI VE FAYDALANMA ADETLERİ</a:t>
                      </a:r>
                    </a:p>
                  </a:txBody>
                  <a:tcPr marL="25502" marR="25502" marT="25502" marB="25502" anchor="ctr"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300" b="1" i="0" u="none" strike="noStrike" cap="all" spc="6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5502" marR="25502" marT="25502" marB="255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300" b="1" i="0" u="none" strike="noStrike" cap="all" spc="6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5502" marR="25502" marT="25502" marB="25502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r-TR" sz="1300" b="1" i="0" u="none" strike="noStrike" cap="all" spc="6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5502" marR="25502" marT="25502" marB="25502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79764"/>
                  </a:ext>
                </a:extLst>
              </a:tr>
              <a:tr h="24019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kern="1200" cap="all" spc="6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Kategori</a:t>
                      </a:r>
                    </a:p>
                  </a:txBody>
                  <a:tcPr marL="25502" marR="25502" marT="25502" marB="2550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kern="1200" cap="all" spc="6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Kategori Detayı</a:t>
                      </a:r>
                    </a:p>
                  </a:txBody>
                  <a:tcPr marL="25502" marR="25502" marT="25502" marB="255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kern="1200" cap="all" spc="6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İndirim Oranı&lt;Oliz % =&gt; +%3</a:t>
                      </a:r>
                    </a:p>
                  </a:txBody>
                  <a:tcPr marL="25502" marR="25502" marT="25502" marB="2550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kern="1200" cap="all" spc="6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Faydalanma adedi</a:t>
                      </a:r>
                    </a:p>
                  </a:txBody>
                  <a:tcPr marL="25502" marR="25502" marT="25502" marB="25502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53324"/>
                  </a:ext>
                </a:extLst>
              </a:tr>
              <a:tr h="20646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ANKASTRE</a:t>
                      </a:r>
                    </a:p>
                  </a:txBody>
                  <a:tcPr marL="1162" marR="1162" marT="1162" marB="17001" anchor="ctr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Solo Fırın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2671980508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pPr algn="ctr" fontAlgn="ctr"/>
                      <a:endParaRPr lang="tr-TR" sz="1050" u="none" strike="noStrike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62" marR="1162" marT="1162" marB="1700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Davlumbaz &amp; Aspiratörler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058391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pPr algn="ctr" fontAlgn="ctr"/>
                      <a:endParaRPr lang="tr-TR" sz="1050" u="none" strike="noStrike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62" marR="1162" marT="1162" marB="1700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Ankastre Ocak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97313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pPr algn="ctr" fontAlgn="ctr"/>
                      <a:endParaRPr lang="tr-TR" sz="1050" u="none" strike="noStrike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62" marR="1162" marT="1162" marB="1700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Ankastre Fırın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306209"/>
                  </a:ext>
                </a:extLst>
              </a:tr>
              <a:tr h="20646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BEYAZ EŞYA</a:t>
                      </a:r>
                    </a:p>
                  </a:txBody>
                  <a:tcPr marL="1162" marR="1162" marT="1162" marB="17001" anchor="ctr"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 cm ve üzeri solo buzdolapları ve tüm ankastre buzdolapları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2427614251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Yıkayıcı Kurutucular</a:t>
                      </a:r>
                      <a:endParaRPr lang="tr-TR" sz="1200" dirty="0"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48673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No-</a:t>
                      </a:r>
                      <a:r>
                        <a:rPr lang="tr-TR" sz="120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Frost</a:t>
                      </a:r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Dondurucular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9815247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kg ve üzeri Çamaşır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18733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Ankastre ve Üstten Kontrollü </a:t>
                      </a:r>
                      <a:r>
                        <a:rPr lang="tr-TR" sz="120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Connected</a:t>
                      </a:r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Bulaşık </a:t>
                      </a:r>
                      <a:r>
                        <a:rPr lang="tr-TR" sz="120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Mak</a:t>
                      </a:r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207005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162" marR="1162" marT="1162" marB="17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kg ve üzeri Kurutma Makinesi</a:t>
                      </a:r>
                      <a:endParaRPr lang="fi-FI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43984925"/>
                  </a:ext>
                </a:extLst>
              </a:tr>
              <a:tr h="2064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SEBİL</a:t>
                      </a: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 Sebili</a:t>
                      </a:r>
                      <a:endParaRPr lang="fi-FI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513135696"/>
                  </a:ext>
                </a:extLst>
              </a:tr>
              <a:tr h="20646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İKLİMLENDİRME</a:t>
                      </a: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Kombi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1048302551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Termosifon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098815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162" marR="1162" marT="1162" marB="17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Isıtıcı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528208"/>
                  </a:ext>
                </a:extLst>
              </a:tr>
              <a:tr h="2064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KLİMA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Klima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1254355096"/>
                  </a:ext>
                </a:extLst>
              </a:tr>
              <a:tr h="19563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HAVALANDIRMA</a:t>
                      </a: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Vantilatör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2491080176"/>
                  </a:ext>
                </a:extLst>
              </a:tr>
              <a:tr h="195639"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Kule Tipi Vantilatör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2570014132"/>
                  </a:ext>
                </a:extLst>
              </a:tr>
              <a:tr h="195639"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Tavan Vantilatörü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539945659"/>
                  </a:ext>
                </a:extLst>
              </a:tr>
              <a:tr h="195639"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Havadar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1635892855"/>
                  </a:ext>
                </a:extLst>
              </a:tr>
              <a:tr h="195639"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Nem Alma Cihazı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r-TR" sz="13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3792742145"/>
                  </a:ext>
                </a:extLst>
              </a:tr>
              <a:tr h="206466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KEA</a:t>
                      </a:r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Robot süpürge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4102215170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Şarjlı Dikey süpürge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323081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 marL="1162" marR="1162" marT="1162" marB="17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Islak Kuru Şarjlı Dikey süpürge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630499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pPr algn="ctr" fontAlgn="ctr"/>
                      <a:endParaRPr lang="tr-TR" sz="1050" u="none" strike="noStrike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62" marR="1162" marT="1162" marB="1700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Buhar Kazanlı Ütü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95453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Çiftli Türk Kahvesi Makinesi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1969783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162" marR="1162" marT="1162" marB="17001" anchor="ctr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Multicooker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162" marR="1162" marT="1162" marB="17001" anchor="ctr"/>
                </a:tc>
                <a:extLst>
                  <a:ext uri="{0D108BD9-81ED-4DB2-BD59-A6C34878D82A}">
                    <a16:rowId xmlns:a16="http://schemas.microsoft.com/office/drawing/2014/main" val="243464688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Akıllı Mutfak Robotu</a:t>
                      </a: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930385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pPr algn="ctr" fontAlgn="ctr"/>
                      <a:endParaRPr lang="tr-TR" sz="1050" u="none" strike="noStrike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62" marR="1162" marT="1162" marB="1700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Airfryer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149363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Yoğurt Makinesi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379732"/>
                  </a:ext>
                </a:extLst>
              </a:tr>
              <a:tr h="206466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Espresso Makinesi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162" marR="1162" marT="1162" marB="17001" anchor="ctr"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16948643"/>
                  </a:ext>
                </a:extLst>
              </a:tr>
              <a:tr h="2064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TV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55" ve üzeri TV 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  <a:endParaRPr lang="tr-TR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2" marR="1162" marT="1162" marB="17001" anchor="ctr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162" marR="1162" marT="1162" marB="17001" anchor="ctr"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647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7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E37F52D-980A-626A-AB57-DD5CDD08406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6" progId="TCLayout.ActiveDocument.1">
                  <p:embed/>
                </p:oleObj>
              </mc:Choice>
              <mc:Fallback>
                <p:oleObj name="think-cell Slide" r:id="rId4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37F52D-980A-626A-AB57-DD5CDD0840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" name="Picture 88" descr="kalıp, desen, düzen, eğri, sanat, tasarım içeren bir resim&#10;&#10;Açıklama otomatik olarak oluşturuldu">
            <a:extLst>
              <a:ext uri="{FF2B5EF4-FFF2-40B4-BE49-F238E27FC236}">
                <a16:creationId xmlns:a16="http://schemas.microsoft.com/office/drawing/2014/main" id="{878D25BE-A99F-15F5-FD28-5AC83E70FB0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9091" b="14773"/>
          <a:stretch/>
        </p:blipFill>
        <p:spPr>
          <a:xfrm>
            <a:off x="63292" y="-10"/>
            <a:ext cx="12128708" cy="6858010"/>
          </a:xfrm>
          <a:prstGeom prst="rect">
            <a:avLst/>
          </a:prstGeom>
        </p:spPr>
      </p:pic>
      <p:sp>
        <p:nvSpPr>
          <p:cNvPr id="114" name="Rectangle 11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084126FC-7738-2E5B-D4E3-71D08BF0E32D}"/>
              </a:ext>
            </a:extLst>
          </p:cNvPr>
          <p:cNvSpPr txBox="1">
            <a:spLocks/>
          </p:cNvSpPr>
          <p:nvPr/>
        </p:nvSpPr>
        <p:spPr>
          <a:xfrm>
            <a:off x="1151752" y="0"/>
            <a:ext cx="9888496" cy="168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Kayıtlanma Form Linkleri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1D29886-3E26-B9F9-08D7-58E2A49AAF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54" y="-10"/>
            <a:ext cx="343643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864C6C-031F-EF76-9F8A-02C57F5568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978" y="3672738"/>
            <a:ext cx="3785944" cy="14387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5D4E362-0093-09CF-404F-082289737C1A}"/>
              </a:ext>
            </a:extLst>
          </p:cNvPr>
          <p:cNvSpPr/>
          <p:nvPr/>
        </p:nvSpPr>
        <p:spPr>
          <a:xfrm>
            <a:off x="4553034" y="4706384"/>
            <a:ext cx="4233011" cy="40513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>
                <a:solidFill>
                  <a:prstClr val="black"/>
                </a:solidFill>
                <a:latin typeface="Calibri" panose="020F0502020204030204"/>
                <a:hlinkClick r:id="rId9"/>
              </a:rPr>
              <a:t>https://kayit.beko.com.tr/ahef</a:t>
            </a:r>
            <a:endParaRPr lang="tr-T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114F7F-27FB-382F-F3E5-4CA8188541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9978" y="1550029"/>
            <a:ext cx="3785944" cy="143878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8B948F6-2E19-E498-AC20-451276E1CD0A}"/>
              </a:ext>
            </a:extLst>
          </p:cNvPr>
          <p:cNvSpPr/>
          <p:nvPr/>
        </p:nvSpPr>
        <p:spPr>
          <a:xfrm>
            <a:off x="4522550" y="2583675"/>
            <a:ext cx="4233012" cy="40513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>
                <a:solidFill>
                  <a:prstClr val="black"/>
                </a:solidFill>
                <a:latin typeface="Calibri" panose="020F0502020204030204"/>
                <a:hlinkClick r:id="rId11"/>
              </a:rPr>
              <a:t>https://kayit.arcelik.com.tr/ahef</a:t>
            </a:r>
            <a:endParaRPr lang="tr-TR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645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B968A70-63C3-ED88-0FF4-B543105C90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968A70-63C3-ED88-0FF4-B543105C90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AFF6F5D8-AFF1-D663-0346-128E14F0791F}"/>
              </a:ext>
            </a:extLst>
          </p:cNvPr>
          <p:cNvSpPr txBox="1">
            <a:spLocks/>
          </p:cNvSpPr>
          <p:nvPr/>
        </p:nvSpPr>
        <p:spPr>
          <a:xfrm>
            <a:off x="1151752" y="0"/>
            <a:ext cx="9888496" cy="168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Kampanya Kayıt Formu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8E9882-B871-2192-8DD7-02BCFA490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73" y="1688640"/>
            <a:ext cx="2413515" cy="5125266"/>
          </a:xfrm>
          <a:prstGeom prst="rect">
            <a:avLst/>
          </a:prstGeom>
        </p:spPr>
      </p:pic>
      <p:sp>
        <p:nvSpPr>
          <p:cNvPr id="15" name="İçerik Yer Tutucusu 2">
            <a:extLst>
              <a:ext uri="{FF2B5EF4-FFF2-40B4-BE49-F238E27FC236}">
                <a16:creationId xmlns:a16="http://schemas.microsoft.com/office/drawing/2014/main" id="{934EEC6D-FC09-616F-B9E6-EDB4CDAC1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2666" y="5651637"/>
            <a:ext cx="9139334" cy="12063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 dirty="0">
                <a:cs typeface="Calibri" panose="020F0502020204030204" pitchFamily="34" charset="0"/>
              </a:rPr>
              <a:t>E-posta ve kişiye özel doğrulama kodları doğrulandıktan sonra, diğer ilgili alanlarla birlikte gönderilir. E-posta doğrulaması yalnızca yazım kontrolü içindir ve e-posta adresi için aktivasyon onay aşaması bulunmamaktadır.</a:t>
            </a:r>
            <a:endParaRPr lang="tr-TR" sz="2000" b="0" i="0" kern="1200" cap="none" spc="0" dirty="0">
              <a:effectLst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B2C45B-5EC8-B251-7C73-2DF07DC7AB17}"/>
              </a:ext>
            </a:extLst>
          </p:cNvPr>
          <p:cNvSpPr/>
          <p:nvPr/>
        </p:nvSpPr>
        <p:spPr>
          <a:xfrm>
            <a:off x="518160" y="2029676"/>
            <a:ext cx="2306320" cy="23238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1A6AB7-CADC-AAEE-4733-C2027F8B7F8D}"/>
              </a:ext>
            </a:extLst>
          </p:cNvPr>
          <p:cNvSpPr/>
          <p:nvPr/>
        </p:nvSpPr>
        <p:spPr>
          <a:xfrm>
            <a:off x="516752" y="5169359"/>
            <a:ext cx="204608" cy="6320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C878A-9EC6-A3F9-5841-2E046D2E7B3F}"/>
              </a:ext>
            </a:extLst>
          </p:cNvPr>
          <p:cNvSpPr/>
          <p:nvPr/>
        </p:nvSpPr>
        <p:spPr>
          <a:xfrm>
            <a:off x="518160" y="6444905"/>
            <a:ext cx="2306320" cy="3567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white box with red ribbon and a red bow&#10;&#10;Description automatically generated">
            <a:extLst>
              <a:ext uri="{FF2B5EF4-FFF2-40B4-BE49-F238E27FC236}">
                <a16:creationId xmlns:a16="http://schemas.microsoft.com/office/drawing/2014/main" id="{24681661-E012-F955-9ABF-25EFD2362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210" y="1970052"/>
            <a:ext cx="3826247" cy="36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1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B968A70-63C3-ED88-0FF4-B543105C90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968A70-63C3-ED88-0FF4-B543105C90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id="{AFF6F5D8-AFF1-D663-0346-128E14F0791F}"/>
              </a:ext>
            </a:extLst>
          </p:cNvPr>
          <p:cNvSpPr txBox="1">
            <a:spLocks/>
          </p:cNvSpPr>
          <p:nvPr/>
        </p:nvSpPr>
        <p:spPr>
          <a:xfrm>
            <a:off x="1151752" y="0"/>
            <a:ext cx="9888496" cy="168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Başarılı Kayıtlanma Sonrası Müşteriye İletilen Bilgilendirme SMS Örnekleri</a:t>
            </a:r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FE040F8D-4916-8039-85AE-025296894F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5711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00555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3F4D2117-4CDF-F75F-9FF0-8E2003AC92B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F4D2117-4CDF-F75F-9FF0-8E2003AC92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screenshot of a product&#10;&#10;Description automatically generated">
            <a:extLst>
              <a:ext uri="{FF2B5EF4-FFF2-40B4-BE49-F238E27FC236}">
                <a16:creationId xmlns:a16="http://schemas.microsoft.com/office/drawing/2014/main" id="{03E3DEA4-E123-B670-4711-9069FF0969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r="23613"/>
          <a:stretch/>
        </p:blipFill>
        <p:spPr>
          <a:xfrm>
            <a:off x="0" y="0"/>
            <a:ext cx="6382139" cy="4386660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5D4F8BB5-B247-C133-5FE9-B79CD3D068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5"/>
          <a:stretch/>
        </p:blipFill>
        <p:spPr>
          <a:xfrm>
            <a:off x="6454066" y="787400"/>
            <a:ext cx="5808955" cy="2387280"/>
          </a:xfrm>
          <a:prstGeom prst="rect">
            <a:avLst/>
          </a:prstGeom>
        </p:spPr>
      </p:pic>
      <p:pic>
        <p:nvPicPr>
          <p:cNvPr id="32" name="Picture 31" descr="A screenshot of a computer&#10;&#10;Description automatically generated">
            <a:extLst>
              <a:ext uri="{FF2B5EF4-FFF2-40B4-BE49-F238E27FC236}">
                <a16:creationId xmlns:a16="http://schemas.microsoft.com/office/drawing/2014/main" id="{FDF07B6B-1014-EF75-7906-127BA23112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89" y="3258341"/>
            <a:ext cx="4832412" cy="20138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081199-D469-4CDB-53F9-CA6CC78D9D06}"/>
              </a:ext>
            </a:extLst>
          </p:cNvPr>
          <p:cNvSpPr/>
          <p:nvPr/>
        </p:nvSpPr>
        <p:spPr>
          <a:xfrm>
            <a:off x="10928093" y="4297378"/>
            <a:ext cx="982196" cy="4017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8C80A4-5A39-823D-8598-E4231BA6645C}"/>
              </a:ext>
            </a:extLst>
          </p:cNvPr>
          <p:cNvSpPr/>
          <p:nvPr/>
        </p:nvSpPr>
        <p:spPr>
          <a:xfrm>
            <a:off x="5448507" y="3969815"/>
            <a:ext cx="856120" cy="3652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71474F-1954-AF32-B645-EAE5142C3419}"/>
              </a:ext>
            </a:extLst>
          </p:cNvPr>
          <p:cNvSpPr/>
          <p:nvPr/>
        </p:nvSpPr>
        <p:spPr>
          <a:xfrm>
            <a:off x="10753939" y="1617940"/>
            <a:ext cx="856120" cy="3652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59F5F1-20CC-15C8-D7EE-D53D767FC939}"/>
              </a:ext>
            </a:extLst>
          </p:cNvPr>
          <p:cNvSpPr/>
          <p:nvPr/>
        </p:nvSpPr>
        <p:spPr>
          <a:xfrm>
            <a:off x="7406640" y="3327400"/>
            <a:ext cx="833120" cy="248920"/>
          </a:xfrm>
          <a:prstGeom prst="rect">
            <a:avLst/>
          </a:prstGeom>
          <a:solidFill>
            <a:srgbClr val="2323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35" name="Title 2">
            <a:extLst>
              <a:ext uri="{FF2B5EF4-FFF2-40B4-BE49-F238E27FC236}">
                <a16:creationId xmlns:a16="http://schemas.microsoft.com/office/drawing/2014/main" id="{AB55EC57-95BD-0A8B-3F30-0DD38017822F}"/>
              </a:ext>
            </a:extLst>
          </p:cNvPr>
          <p:cNvSpPr txBox="1">
            <a:spLocks/>
          </p:cNvSpPr>
          <p:nvPr/>
        </p:nvSpPr>
        <p:spPr>
          <a:xfrm>
            <a:off x="1039177" y="5408962"/>
            <a:ext cx="10113645" cy="144000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spc="-50" baseline="0">
                <a:solidFill>
                  <a:srgbClr val="FFFFFF"/>
                </a:solidFill>
                <a:latin typeface="Franklin Gothic Book (Body)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Kampanya kapsamında sms ile iletilen linkte beğenilen ürünlerde incele seçeneğine gidilir. Ürün sayfasında sepete at seçeneğine basılır, ardından sepete gidilir.</a:t>
            </a:r>
          </a:p>
        </p:txBody>
      </p:sp>
    </p:spTree>
    <p:extLst>
      <p:ext uri="{BB962C8B-B14F-4D97-AF65-F5344CB8AC3E}">
        <p14:creationId xmlns:p14="http://schemas.microsoft.com/office/powerpoint/2010/main" val="385137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BB6CCC6-D38A-B86B-0126-71424CCE3A2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B6CCC6-D38A-B86B-0126-71424CCE3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B2FCAD4-E28E-6555-9013-0716DD1F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77" y="5408962"/>
            <a:ext cx="10113645" cy="1440000"/>
          </a:xfrm>
        </p:spPr>
        <p:txBody>
          <a:bodyPr vert="horz" anchor="ctr"/>
          <a:lstStyle/>
          <a:p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«Size Özel» yazılı sekme seçilerek ilgili alanlar doldurulur. Cep telefonu numarası ile doğrulama yapılarak, tanımlı indirim sepete anında uygulanır. Sepet onaylanır.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C802262-2537-F0FB-9ECD-6343160C25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14436" b="2222"/>
          <a:stretch/>
        </p:blipFill>
        <p:spPr>
          <a:xfrm>
            <a:off x="368549" y="314960"/>
            <a:ext cx="9794495" cy="5067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FE5D98-47F1-B911-3375-D71A988230C6}"/>
              </a:ext>
            </a:extLst>
          </p:cNvPr>
          <p:cNvSpPr/>
          <p:nvPr/>
        </p:nvSpPr>
        <p:spPr>
          <a:xfrm>
            <a:off x="6895461" y="1438395"/>
            <a:ext cx="2195169" cy="5489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63A3B7-309C-63F8-D0F5-D2E918E26590}"/>
              </a:ext>
            </a:extLst>
          </p:cNvPr>
          <p:cNvSpPr/>
          <p:nvPr/>
        </p:nvSpPr>
        <p:spPr>
          <a:xfrm>
            <a:off x="6975459" y="2945594"/>
            <a:ext cx="277592" cy="6143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562F2-CE80-1DFF-683F-D37E48848C93}"/>
              </a:ext>
            </a:extLst>
          </p:cNvPr>
          <p:cNvSpPr/>
          <p:nvPr/>
        </p:nvSpPr>
        <p:spPr>
          <a:xfrm>
            <a:off x="6966581" y="4977196"/>
            <a:ext cx="1129849" cy="3524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F7151C-FAEF-4124-B915-C5762FB22449}"/>
              </a:ext>
            </a:extLst>
          </p:cNvPr>
          <p:cNvSpPr/>
          <p:nvPr/>
        </p:nvSpPr>
        <p:spPr>
          <a:xfrm>
            <a:off x="6966581" y="425575"/>
            <a:ext cx="783620" cy="3911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17" name="Picture 16" descr="A screenshot of a phone&#10;&#10;Description automatically generated">
            <a:extLst>
              <a:ext uri="{FF2B5EF4-FFF2-40B4-BE49-F238E27FC236}">
                <a16:creationId xmlns:a16="http://schemas.microsoft.com/office/drawing/2014/main" id="{8C5FD5EE-70C9-8313-7411-0CCF2F357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70" y="745724"/>
            <a:ext cx="2500432" cy="1693841"/>
          </a:xfrm>
          <a:prstGeom prst="rect">
            <a:avLst/>
          </a:prstGeom>
        </p:spPr>
      </p:pic>
      <p:pic>
        <p:nvPicPr>
          <p:cNvPr id="19" name="Picture 18" descr="A screenshot of a phone&#10;&#10;Description automatically generated">
            <a:extLst>
              <a:ext uri="{FF2B5EF4-FFF2-40B4-BE49-F238E27FC236}">
                <a16:creationId xmlns:a16="http://schemas.microsoft.com/office/drawing/2014/main" id="{378F0719-D599-4B95-A6A3-C10004E6BA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8"/>
          <a:stretch/>
        </p:blipFill>
        <p:spPr>
          <a:xfrm>
            <a:off x="9400470" y="2554380"/>
            <a:ext cx="2500432" cy="26675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7137052-E00F-D044-8BA8-939371446DEF}"/>
              </a:ext>
            </a:extLst>
          </p:cNvPr>
          <p:cNvSpPr/>
          <p:nvPr/>
        </p:nvSpPr>
        <p:spPr>
          <a:xfrm>
            <a:off x="10589108" y="4714795"/>
            <a:ext cx="1129849" cy="3524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0483C0-74E7-71AA-2EC9-7BAA010B6864}"/>
              </a:ext>
            </a:extLst>
          </p:cNvPr>
          <p:cNvSpPr/>
          <p:nvPr/>
        </p:nvSpPr>
        <p:spPr>
          <a:xfrm>
            <a:off x="9577358" y="1543193"/>
            <a:ext cx="2189559" cy="5511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17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44EB3A3-A144-2339-0A5E-68B945AFBDC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4EB3A3-A144-2339-0A5E-68B945AFBD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B2FCAD4-E28E-6555-9013-0716DD1F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77" y="5408961"/>
            <a:ext cx="10113645" cy="1440000"/>
          </a:xfrm>
        </p:spPr>
        <p:txBody>
          <a:bodyPr vert="horz" anchor="ctr"/>
          <a:lstStyle/>
          <a:p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Üyelik girişi yapılır veya üye olmadan devam edilerek sipariş oluşturulur.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67B03C4-0F12-6B23-D1E3-07A9F1D605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/>
          <a:stretch/>
        </p:blipFill>
        <p:spPr>
          <a:xfrm>
            <a:off x="190122" y="690880"/>
            <a:ext cx="11811756" cy="4707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1076A3-0C41-1B44-0DFE-3BC16927B686}"/>
              </a:ext>
            </a:extLst>
          </p:cNvPr>
          <p:cNvSpPr/>
          <p:nvPr/>
        </p:nvSpPr>
        <p:spPr>
          <a:xfrm>
            <a:off x="1157668" y="1331650"/>
            <a:ext cx="2865691" cy="36264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2608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100_TF56160789.potx" id="{1475BF6E-3EBA-4BF5-B50E-96804CF0840F}" vid="{25F776C3-3BE1-49C9-933A-F6FA353D5EA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773</Words>
  <Application>Microsoft Office PowerPoint</Application>
  <PresentationFormat>Widescreen</PresentationFormat>
  <Paragraphs>169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Franklin Gothic Book</vt:lpstr>
      <vt:lpstr>Franklin Gothic Book (Body)</vt:lpstr>
      <vt:lpstr>1_Office Theme</vt:lpstr>
      <vt:lpstr>1_RetrospectVTI</vt:lpstr>
      <vt:lpstr>think-cell Slide</vt:lpstr>
      <vt:lpstr>Genel Kampanya Koşulları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«Size Özel» yazılı sekme seçilerek ilgili alanlar doldurulur. Cep telefonu numarası ile doğrulama yapılarak, tanımlı indirim sepete anında uygulanır. Sepet onaylanır.</vt:lpstr>
      <vt:lpstr>Üyelik girişi yapılır veya üye olmadan devam edilerek sipariş oluşturulur.</vt:lpstr>
      <vt:lpstr>PowerPoint Presentation</vt:lpstr>
      <vt:lpstr>Kampanya Katılım ve Üyelik İşlemlerinde Önemli Noktalar</vt:lpstr>
      <vt:lpstr>PowerPoint Presentation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Kampanya Koşulları</dc:title>
  <dc:creator>Batu Gökalp</dc:creator>
  <cp:lastModifiedBy>Batu Gökalp</cp:lastModifiedBy>
  <cp:revision>5</cp:revision>
  <dcterms:created xsi:type="dcterms:W3CDTF">2026-01-06T07:10:01Z</dcterms:created>
  <dcterms:modified xsi:type="dcterms:W3CDTF">2026-01-23T07:42:02Z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67fe22-5eac-47ec-8e7b-0d161ebb91ad_Enabled">
    <vt:lpwstr>true</vt:lpwstr>
  </property>
  <property fmtid="{D5CDD505-2E9C-101B-9397-08002B2CF9AE}" pid="3" name="MSIP_Label_0067fe22-5eac-47ec-8e7b-0d161ebb91ad_SetDate">
    <vt:lpwstr>2026-01-06T07:11:27Z</vt:lpwstr>
  </property>
  <property fmtid="{D5CDD505-2E9C-101B-9397-08002B2CF9AE}" pid="4" name="MSIP_Label_0067fe22-5eac-47ec-8e7b-0d161ebb91ad_Method">
    <vt:lpwstr>Standard</vt:lpwstr>
  </property>
  <property fmtid="{D5CDD505-2E9C-101B-9397-08002B2CF9AE}" pid="5" name="MSIP_Label_0067fe22-5eac-47ec-8e7b-0d161ebb91ad_Name">
    <vt:lpwstr>Internal_NonPerData</vt:lpwstr>
  </property>
  <property fmtid="{D5CDD505-2E9C-101B-9397-08002B2CF9AE}" pid="6" name="MSIP_Label_0067fe22-5eac-47ec-8e7b-0d161ebb91ad_SiteId">
    <vt:lpwstr>ef5926db-9bdf-4f9f-9066-d8e7f03943f7</vt:lpwstr>
  </property>
  <property fmtid="{D5CDD505-2E9C-101B-9397-08002B2CF9AE}" pid="7" name="MSIP_Label_0067fe22-5eac-47ec-8e7b-0d161ebb91ad_ActionId">
    <vt:lpwstr>a1f08bd4-fa68-4984-8599-ad7a34a4a7ef</vt:lpwstr>
  </property>
  <property fmtid="{D5CDD505-2E9C-101B-9397-08002B2CF9AE}" pid="8" name="MSIP_Label_0067fe22-5eac-47ec-8e7b-0d161ebb91ad_ContentBits">
    <vt:lpwstr>2</vt:lpwstr>
  </property>
  <property fmtid="{D5CDD505-2E9C-101B-9397-08002B2CF9AE}" pid="9" name="ClassificationContentMarkingFooterLocations">
    <vt:lpwstr>1_Office Theme:8\1_RetrospectVTI:5</vt:lpwstr>
  </property>
  <property fmtid="{D5CDD505-2E9C-101B-9397-08002B2CF9AE}" pid="10" name="ClassificationContentMarkingFooterText">
    <vt:lpwstr>Sensitivity: Internal / Non-Personal Data</vt:lpwstr>
  </property>
</Properties>
</file>